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50" r:id="rId2"/>
    <p:sldId id="351" r:id="rId3"/>
    <p:sldId id="352" r:id="rId4"/>
    <p:sldId id="354" r:id="rId5"/>
    <p:sldId id="335" r:id="rId6"/>
    <p:sldId id="336" r:id="rId7"/>
    <p:sldId id="337" r:id="rId8"/>
    <p:sldId id="347" r:id="rId9"/>
    <p:sldId id="353" r:id="rId10"/>
    <p:sldId id="313" r:id="rId11"/>
    <p:sldId id="338" r:id="rId12"/>
    <p:sldId id="287" r:id="rId13"/>
    <p:sldId id="288" r:id="rId14"/>
    <p:sldId id="344" r:id="rId15"/>
    <p:sldId id="309" r:id="rId16"/>
    <p:sldId id="310" r:id="rId17"/>
    <p:sldId id="301" r:id="rId18"/>
    <p:sldId id="345" r:id="rId19"/>
    <p:sldId id="348" r:id="rId20"/>
  </p:sldIdLst>
  <p:sldSz cx="16256000" cy="9145588"/>
  <p:notesSz cx="6858000" cy="9144000"/>
  <p:defaultTextStyle>
    <a:defPPr>
      <a:defRPr lang="es-CO"/>
    </a:defPPr>
    <a:lvl1pPr marL="0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25759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51519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77278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03037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28796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54556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080315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06074" algn="l" defTabSz="145151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1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04C"/>
    <a:srgbClr val="F5D652"/>
    <a:srgbClr val="598531"/>
    <a:srgbClr val="EE6E64"/>
    <a:srgbClr val="FFFF99"/>
    <a:srgbClr val="FF5050"/>
    <a:srgbClr val="EF766D"/>
    <a:srgbClr val="CA6065"/>
    <a:srgbClr val="EC7966"/>
    <a:srgbClr val="EB9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971" autoAdjust="0"/>
    <p:restoredTop sz="97336" autoAdjust="0"/>
  </p:normalViewPr>
  <p:slideViewPr>
    <p:cSldViewPr>
      <p:cViewPr varScale="1">
        <p:scale>
          <a:sx n="53" d="100"/>
          <a:sy n="53" d="100"/>
        </p:scale>
        <p:origin x="120" y="378"/>
      </p:cViewPr>
      <p:guideLst>
        <p:guide orient="horz" pos="2881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614CD-8AE9-49FC-B906-11A53C9A0E11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1B0B1-CCC8-4FE6-81CC-9C85272025D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59034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CO" smtClean="0"/>
          </a:p>
        </p:txBody>
      </p:sp>
      <p:sp>
        <p:nvSpPr>
          <p:cNvPr id="7066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808F462-1D7A-47DD-A973-E99BEA844C06}" type="slidenum">
              <a:rPr lang="es-ES" altLang="es-CO" sz="1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</a:rPr>
              <a:pPr eaLnBrk="1" hangingPunct="1">
                <a:spcBef>
                  <a:spcPct val="0"/>
                </a:spcBef>
              </a:pPr>
              <a:t>4</a:t>
            </a:fld>
            <a:endParaRPr lang="es-ES" altLang="es-CO" sz="1200">
              <a:solidFill>
                <a:srgbClr val="000000"/>
              </a:solidFill>
              <a:latin typeface="Gill Sans" pitchFamily="2" charset="0"/>
              <a:ea typeface="ヒラギノ角ゴ ProN W3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114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CO" smtClean="0"/>
          </a:p>
        </p:txBody>
      </p:sp>
      <p:sp>
        <p:nvSpPr>
          <p:cNvPr id="6861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E0B6F82-8CAF-4B9C-B19B-CF7E63EF2B67}" type="slidenum">
              <a:rPr lang="es-ES" altLang="es-CO" sz="1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</a:rPr>
              <a:pPr eaLnBrk="1" hangingPunct="1">
                <a:spcBef>
                  <a:spcPct val="0"/>
                </a:spcBef>
              </a:pPr>
              <a:t>5</a:t>
            </a:fld>
            <a:endParaRPr lang="es-ES" altLang="es-CO" sz="1200">
              <a:solidFill>
                <a:srgbClr val="000000"/>
              </a:solidFill>
              <a:latin typeface="Gill Sans" pitchFamily="2" charset="0"/>
              <a:ea typeface="ヒラギノ角ゴ ProN W3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46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CO" smtClean="0"/>
          </a:p>
        </p:txBody>
      </p:sp>
      <p:sp>
        <p:nvSpPr>
          <p:cNvPr id="6963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CCF80A2-4E27-436B-8AE0-1A977A5B8B72}" type="slidenum">
              <a:rPr lang="es-ES" altLang="es-CO" sz="1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</a:rPr>
              <a:pPr eaLnBrk="1" hangingPunct="1">
                <a:spcBef>
                  <a:spcPct val="0"/>
                </a:spcBef>
              </a:pPr>
              <a:t>6</a:t>
            </a:fld>
            <a:endParaRPr lang="es-ES" altLang="es-CO" sz="1200">
              <a:solidFill>
                <a:srgbClr val="000000"/>
              </a:solidFill>
              <a:latin typeface="Gill Sans" pitchFamily="2" charset="0"/>
              <a:ea typeface="ヒラギノ角ゴ ProN W3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47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CO" smtClean="0"/>
          </a:p>
        </p:txBody>
      </p:sp>
      <p:sp>
        <p:nvSpPr>
          <p:cNvPr id="7066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808F462-1D7A-47DD-A973-E99BEA844C06}" type="slidenum">
              <a:rPr lang="es-ES" altLang="es-CO" sz="1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</a:rPr>
              <a:pPr eaLnBrk="1" hangingPunct="1">
                <a:spcBef>
                  <a:spcPct val="0"/>
                </a:spcBef>
              </a:pPr>
              <a:t>7</a:t>
            </a:fld>
            <a:endParaRPr lang="es-ES" altLang="es-CO" sz="1200">
              <a:solidFill>
                <a:srgbClr val="000000"/>
              </a:solidFill>
              <a:latin typeface="Gill Sans" pitchFamily="2" charset="0"/>
              <a:ea typeface="ヒラギノ角ゴ ProN W3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6748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CO" smtClean="0"/>
          </a:p>
        </p:txBody>
      </p:sp>
      <p:sp>
        <p:nvSpPr>
          <p:cNvPr id="7066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808F462-1D7A-47DD-A973-E99BEA844C06}" type="slidenum">
              <a:rPr lang="es-ES" altLang="es-CO" sz="1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</a:rPr>
              <a:pPr eaLnBrk="1" hangingPunct="1">
                <a:spcBef>
                  <a:spcPct val="0"/>
                </a:spcBef>
              </a:pPr>
              <a:t>8</a:t>
            </a:fld>
            <a:endParaRPr lang="es-ES" altLang="es-CO" sz="1200">
              <a:solidFill>
                <a:srgbClr val="000000"/>
              </a:solidFill>
              <a:latin typeface="Gill Sans" pitchFamily="2" charset="0"/>
              <a:ea typeface="ヒラギノ角ゴ ProN W3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7127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CO" smtClean="0"/>
          </a:p>
        </p:txBody>
      </p:sp>
      <p:sp>
        <p:nvSpPr>
          <p:cNvPr id="7066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808F462-1D7A-47DD-A973-E99BEA844C06}" type="slidenum">
              <a:rPr lang="es-ES" altLang="es-CO" sz="12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</a:rPr>
              <a:pPr eaLnBrk="1" hangingPunct="1">
                <a:spcBef>
                  <a:spcPct val="0"/>
                </a:spcBef>
              </a:pPr>
              <a:t>9</a:t>
            </a:fld>
            <a:endParaRPr lang="es-ES" altLang="es-CO" sz="1200">
              <a:solidFill>
                <a:srgbClr val="000000"/>
              </a:solidFill>
              <a:latin typeface="Gill Sans" pitchFamily="2" charset="0"/>
              <a:ea typeface="ヒラギノ角ゴ ProN W3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6862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219200" y="2841061"/>
            <a:ext cx="13817600" cy="196037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438400" y="5182500"/>
            <a:ext cx="11379200" cy="23372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25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80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6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60910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10055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20952178" y="489035"/>
            <a:ext cx="6502400" cy="1040522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444978" y="489035"/>
            <a:ext cx="19236267" cy="1040522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30019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 descr="Fondo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56000" cy="914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92699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 descr="Fondo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56000" cy="914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988391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 descr="Fondo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256000" cy="914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2464112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38100" y="-25404"/>
            <a:ext cx="16319500" cy="9170992"/>
          </a:xfrm>
          <a:prstGeom prst="rect">
            <a:avLst/>
          </a:prstGeom>
          <a:solidFill>
            <a:srgbClr val="F5F5E8"/>
          </a:solidFill>
          <a:ln w="12700">
            <a:miter lim="400000"/>
          </a:ln>
        </p:spPr>
        <p:txBody>
          <a:bodyPr lIns="0" tIns="0" rIns="0" bIns="0"/>
          <a:lstStyle/>
          <a:p>
            <a:pPr lvl="0" algn="ctr" defTabSz="912812">
              <a:defRPr sz="3600"/>
            </a:pPr>
            <a:endParaRPr sz="3600"/>
          </a:p>
        </p:txBody>
      </p:sp>
      <p:sp>
        <p:nvSpPr>
          <p:cNvPr id="35" name="Shape 35"/>
          <p:cNvSpPr/>
          <p:nvPr/>
        </p:nvSpPr>
        <p:spPr>
          <a:xfrm>
            <a:off x="152400" y="120670"/>
            <a:ext cx="15951200" cy="8878844"/>
          </a:xfrm>
          <a:prstGeom prst="rect">
            <a:avLst/>
          </a:prstGeom>
          <a:solidFill>
            <a:srgbClr val="343434"/>
          </a:solidFill>
          <a:ln w="12700">
            <a:miter lim="400000"/>
          </a:ln>
        </p:spPr>
        <p:txBody>
          <a:bodyPr lIns="0" tIns="0" rIns="0" bIns="0"/>
          <a:lstStyle/>
          <a:p>
            <a:pPr lvl="0" algn="ctr" defTabSz="912812">
              <a:defRPr sz="3600"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57400044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3586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84112" y="5876888"/>
            <a:ext cx="13817600" cy="1816415"/>
          </a:xfrm>
        </p:spPr>
        <p:txBody>
          <a:bodyPr anchor="t"/>
          <a:lstStyle>
            <a:lvl1pPr algn="l">
              <a:defRPr sz="63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84112" y="3876291"/>
            <a:ext cx="13817600" cy="2000597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25759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5151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7727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03037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2879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5455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08031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06074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96724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444978" y="2845295"/>
            <a:ext cx="12869333" cy="8048964"/>
          </a:xfr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4585245" y="2845295"/>
            <a:ext cx="12869333" cy="8048964"/>
          </a:xfr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412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2800" y="366247"/>
            <a:ext cx="14630400" cy="1524265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2800" y="2047173"/>
            <a:ext cx="7182556" cy="853164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25759" indent="0">
              <a:buNone/>
              <a:defRPr sz="3200" b="1"/>
            </a:lvl2pPr>
            <a:lvl3pPr marL="1451519" indent="0">
              <a:buNone/>
              <a:defRPr sz="2900" b="1"/>
            </a:lvl3pPr>
            <a:lvl4pPr marL="2177278" indent="0">
              <a:buNone/>
              <a:defRPr sz="2500" b="1"/>
            </a:lvl4pPr>
            <a:lvl5pPr marL="2903037" indent="0">
              <a:buNone/>
              <a:defRPr sz="2500" b="1"/>
            </a:lvl5pPr>
            <a:lvl6pPr marL="3628796" indent="0">
              <a:buNone/>
              <a:defRPr sz="2500" b="1"/>
            </a:lvl6pPr>
            <a:lvl7pPr marL="4354556" indent="0">
              <a:buNone/>
              <a:defRPr sz="2500" b="1"/>
            </a:lvl7pPr>
            <a:lvl8pPr marL="5080315" indent="0">
              <a:buNone/>
              <a:defRPr sz="2500" b="1"/>
            </a:lvl8pPr>
            <a:lvl9pPr marL="5806074" indent="0">
              <a:buNone/>
              <a:defRPr sz="25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812800" y="2900337"/>
            <a:ext cx="7182556" cy="5269299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8257823" y="2047173"/>
            <a:ext cx="7185378" cy="853164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25759" indent="0">
              <a:buNone/>
              <a:defRPr sz="3200" b="1"/>
            </a:lvl2pPr>
            <a:lvl3pPr marL="1451519" indent="0">
              <a:buNone/>
              <a:defRPr sz="2900" b="1"/>
            </a:lvl3pPr>
            <a:lvl4pPr marL="2177278" indent="0">
              <a:buNone/>
              <a:defRPr sz="2500" b="1"/>
            </a:lvl4pPr>
            <a:lvl5pPr marL="2903037" indent="0">
              <a:buNone/>
              <a:defRPr sz="2500" b="1"/>
            </a:lvl5pPr>
            <a:lvl6pPr marL="3628796" indent="0">
              <a:buNone/>
              <a:defRPr sz="2500" b="1"/>
            </a:lvl6pPr>
            <a:lvl7pPr marL="4354556" indent="0">
              <a:buNone/>
              <a:defRPr sz="2500" b="1"/>
            </a:lvl7pPr>
            <a:lvl8pPr marL="5080315" indent="0">
              <a:buNone/>
              <a:defRPr sz="2500" b="1"/>
            </a:lvl8pPr>
            <a:lvl9pPr marL="5806074" indent="0">
              <a:buNone/>
              <a:defRPr sz="25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8257823" y="2900337"/>
            <a:ext cx="7185378" cy="5269299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8149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14237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0777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2801" y="364130"/>
            <a:ext cx="5348112" cy="1549669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355644" y="364131"/>
            <a:ext cx="9087556" cy="7805506"/>
          </a:xfrm>
        </p:spPr>
        <p:txBody>
          <a:bodyPr/>
          <a:lstStyle>
            <a:lvl1pPr>
              <a:defRPr sz="5100"/>
            </a:lvl1pPr>
            <a:lvl2pPr>
              <a:defRPr sz="44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12801" y="1913800"/>
            <a:ext cx="5348112" cy="6255837"/>
          </a:xfrm>
        </p:spPr>
        <p:txBody>
          <a:bodyPr/>
          <a:lstStyle>
            <a:lvl1pPr marL="0" indent="0">
              <a:buNone/>
              <a:defRPr sz="2200"/>
            </a:lvl1pPr>
            <a:lvl2pPr marL="725759" indent="0">
              <a:buNone/>
              <a:defRPr sz="1900"/>
            </a:lvl2pPr>
            <a:lvl3pPr marL="1451519" indent="0">
              <a:buNone/>
              <a:defRPr sz="1600"/>
            </a:lvl3pPr>
            <a:lvl4pPr marL="2177278" indent="0">
              <a:buNone/>
              <a:defRPr sz="1400"/>
            </a:lvl4pPr>
            <a:lvl5pPr marL="2903037" indent="0">
              <a:buNone/>
              <a:defRPr sz="1400"/>
            </a:lvl5pPr>
            <a:lvl6pPr marL="3628796" indent="0">
              <a:buNone/>
              <a:defRPr sz="1400"/>
            </a:lvl6pPr>
            <a:lvl7pPr marL="4354556" indent="0">
              <a:buNone/>
              <a:defRPr sz="1400"/>
            </a:lvl7pPr>
            <a:lvl8pPr marL="5080315" indent="0">
              <a:buNone/>
              <a:defRPr sz="1400"/>
            </a:lvl8pPr>
            <a:lvl9pPr marL="5806074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4768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86290" y="6401912"/>
            <a:ext cx="9753600" cy="755782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3186290" y="817175"/>
            <a:ext cx="9753600" cy="5487353"/>
          </a:xfrm>
        </p:spPr>
        <p:txBody>
          <a:bodyPr/>
          <a:lstStyle>
            <a:lvl1pPr marL="0" indent="0">
              <a:buNone/>
              <a:defRPr sz="5100"/>
            </a:lvl1pPr>
            <a:lvl2pPr marL="725759" indent="0">
              <a:buNone/>
              <a:defRPr sz="4400"/>
            </a:lvl2pPr>
            <a:lvl3pPr marL="1451519" indent="0">
              <a:buNone/>
              <a:defRPr sz="3800"/>
            </a:lvl3pPr>
            <a:lvl4pPr marL="2177278" indent="0">
              <a:buNone/>
              <a:defRPr sz="3200"/>
            </a:lvl4pPr>
            <a:lvl5pPr marL="2903037" indent="0">
              <a:buNone/>
              <a:defRPr sz="3200"/>
            </a:lvl5pPr>
            <a:lvl6pPr marL="3628796" indent="0">
              <a:buNone/>
              <a:defRPr sz="3200"/>
            </a:lvl6pPr>
            <a:lvl7pPr marL="4354556" indent="0">
              <a:buNone/>
              <a:defRPr sz="3200"/>
            </a:lvl7pPr>
            <a:lvl8pPr marL="5080315" indent="0">
              <a:buNone/>
              <a:defRPr sz="3200"/>
            </a:lvl8pPr>
            <a:lvl9pPr marL="5806074" indent="0">
              <a:buNone/>
              <a:defRPr sz="3200"/>
            </a:lvl9pPr>
          </a:lstStyle>
          <a:p>
            <a:endParaRPr lang="es-CO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186290" y="7157693"/>
            <a:ext cx="9753600" cy="1073336"/>
          </a:xfrm>
        </p:spPr>
        <p:txBody>
          <a:bodyPr/>
          <a:lstStyle>
            <a:lvl1pPr marL="0" indent="0">
              <a:buNone/>
              <a:defRPr sz="2200"/>
            </a:lvl1pPr>
            <a:lvl2pPr marL="725759" indent="0">
              <a:buNone/>
              <a:defRPr sz="1900"/>
            </a:lvl2pPr>
            <a:lvl3pPr marL="1451519" indent="0">
              <a:buNone/>
              <a:defRPr sz="1600"/>
            </a:lvl3pPr>
            <a:lvl4pPr marL="2177278" indent="0">
              <a:buNone/>
              <a:defRPr sz="1400"/>
            </a:lvl4pPr>
            <a:lvl5pPr marL="2903037" indent="0">
              <a:buNone/>
              <a:defRPr sz="1400"/>
            </a:lvl5pPr>
            <a:lvl6pPr marL="3628796" indent="0">
              <a:buNone/>
              <a:defRPr sz="1400"/>
            </a:lvl6pPr>
            <a:lvl7pPr marL="4354556" indent="0">
              <a:buNone/>
              <a:defRPr sz="1400"/>
            </a:lvl7pPr>
            <a:lvl8pPr marL="5080315" indent="0">
              <a:buNone/>
              <a:defRPr sz="1400"/>
            </a:lvl8pPr>
            <a:lvl9pPr marL="5806074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6833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812800" y="366247"/>
            <a:ext cx="14630400" cy="1524265"/>
          </a:xfrm>
          <a:prstGeom prst="rect">
            <a:avLst/>
          </a:prstGeom>
        </p:spPr>
        <p:txBody>
          <a:bodyPr vert="horz" lIns="145152" tIns="72576" rIns="145152" bIns="72576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2800" y="2133971"/>
            <a:ext cx="14630400" cy="6035665"/>
          </a:xfrm>
          <a:prstGeom prst="rect">
            <a:avLst/>
          </a:prstGeom>
        </p:spPr>
        <p:txBody>
          <a:bodyPr vert="horz" lIns="145152" tIns="72576" rIns="145152" bIns="72576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812800" y="8476606"/>
            <a:ext cx="3793067" cy="486918"/>
          </a:xfrm>
          <a:prstGeom prst="rect">
            <a:avLst/>
          </a:prstGeom>
        </p:spPr>
        <p:txBody>
          <a:bodyPr vert="horz" lIns="145152" tIns="72576" rIns="145152" bIns="72576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4F911-ECD3-49A3-9EDF-0A8C37C73522}" type="datetimeFigureOut">
              <a:rPr lang="es-CO" smtClean="0"/>
              <a:pPr/>
              <a:t>01/02/2017</a:t>
            </a:fld>
            <a:endParaRPr lang="es-CO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554134" y="8476606"/>
            <a:ext cx="5147733" cy="486918"/>
          </a:xfrm>
          <a:prstGeom prst="rect">
            <a:avLst/>
          </a:prstGeom>
        </p:spPr>
        <p:txBody>
          <a:bodyPr vert="horz" lIns="145152" tIns="72576" rIns="145152" bIns="72576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1650133" y="8476606"/>
            <a:ext cx="3793067" cy="486918"/>
          </a:xfrm>
          <a:prstGeom prst="rect">
            <a:avLst/>
          </a:prstGeom>
        </p:spPr>
        <p:txBody>
          <a:bodyPr vert="horz" lIns="145152" tIns="72576" rIns="145152" bIns="72576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5EC1A-1E55-49A1-80CE-B8497EB181DF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858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1451519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4319" indent="-544319" algn="l" defTabSz="1451519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79359" indent="-453600" algn="l" defTabSz="1451519" rtl="0" eaLnBrk="1" latinLnBrk="0" hangingPunct="1">
        <a:spcBef>
          <a:spcPct val="20000"/>
        </a:spcBef>
        <a:buFont typeface="Arial" pitchFamily="34" charset="0"/>
        <a:buChar char="–"/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1814398" indent="-362880" algn="l" defTabSz="1451519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40157" indent="-362880" algn="l" defTabSz="1451519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917" indent="-362880" algn="l" defTabSz="1451519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991676" indent="-362880" algn="l" defTabSz="1451519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7435" indent="-362880" algn="l" defTabSz="1451519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3195" indent="-362880" algn="l" defTabSz="1451519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8954" indent="-362880" algn="l" defTabSz="1451519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759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519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7278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3037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8796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4556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80315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6074" algn="l" defTabSz="1451519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7.jpeg"/><Relationship Id="rId7" Type="http://schemas.openxmlformats.org/officeDocument/2006/relationships/image" Target="../media/image5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cid:92311E58-70BB-46FB-9A7D-910EE05686CA" TargetMode="External"/><Relationship Id="rId10" Type="http://schemas.openxmlformats.org/officeDocument/2006/relationships/image" Target="../media/image51.jpeg"/><Relationship Id="rId4" Type="http://schemas.openxmlformats.org/officeDocument/2006/relationships/image" Target="../media/image48.jpe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9.jpeg"/><Relationship Id="rId7" Type="http://schemas.openxmlformats.org/officeDocument/2006/relationships/image" Target="../media/image4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10" Type="http://schemas.openxmlformats.org/officeDocument/2006/relationships/image" Target="../media/image42.png"/><Relationship Id="rId4" Type="http://schemas.openxmlformats.org/officeDocument/2006/relationships/image" Target="../media/image65.jpe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" y="195528"/>
            <a:ext cx="16252533" cy="87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15" y="1188418"/>
            <a:ext cx="7143988" cy="7560840"/>
          </a:xfrm>
          <a:prstGeom prst="rect">
            <a:avLst/>
          </a:prstGeom>
        </p:spPr>
      </p:pic>
      <p:sp>
        <p:nvSpPr>
          <p:cNvPr id="8" name="7 CuadroTexto"/>
          <p:cNvSpPr txBox="1"/>
          <p:nvPr/>
        </p:nvSpPr>
        <p:spPr>
          <a:xfrm>
            <a:off x="1935312" y="786580"/>
            <a:ext cx="47303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rgbClr val="F5D652"/>
                </a:solidFill>
              </a:rPr>
              <a:t>DINCS</a:t>
            </a:r>
            <a:endParaRPr lang="es-CO" sz="6000" b="1" dirty="0">
              <a:solidFill>
                <a:srgbClr val="F5D65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/>
          </p:cNvSpPr>
          <p:nvPr/>
        </p:nvSpPr>
        <p:spPr bwMode="auto">
          <a:xfrm>
            <a:off x="495300" y="762794"/>
            <a:ext cx="150241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7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7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7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7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7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s-CO" altLang="es-CO" sz="3000" b="1" dirty="0" err="1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From</a:t>
            </a:r>
            <a:r>
              <a:rPr lang="es-CO" altLang="es-CO" sz="3000" b="1" dirty="0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 Real </a:t>
            </a:r>
            <a:r>
              <a:rPr lang="es-CO" altLang="es-CO" sz="3000" b="1" dirty="0" err="1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State</a:t>
            </a:r>
            <a:r>
              <a:rPr lang="es-CO" altLang="es-CO" sz="3000" b="1" dirty="0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 to </a:t>
            </a:r>
            <a:r>
              <a:rPr lang="es-CO" altLang="es-CO" sz="3000" b="1" dirty="0" err="1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Comprehensive</a:t>
            </a:r>
            <a:r>
              <a:rPr lang="es-CO" altLang="es-CO" sz="3000" b="1" dirty="0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 and </a:t>
            </a:r>
            <a:r>
              <a:rPr lang="es-CO" altLang="es-CO" sz="3000" b="1" dirty="0" err="1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Sustainable</a:t>
            </a:r>
            <a:r>
              <a:rPr lang="es-CO" altLang="es-CO" sz="3000" b="1" dirty="0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 </a:t>
            </a:r>
            <a:r>
              <a:rPr lang="es-CO" altLang="es-CO" sz="3000" b="1" dirty="0" err="1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Community</a:t>
            </a:r>
            <a:r>
              <a:rPr lang="es-CO" altLang="es-CO" sz="3000" b="1" dirty="0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 </a:t>
            </a:r>
            <a:r>
              <a:rPr lang="es-CO" altLang="es-CO" sz="3000" b="1" dirty="0" err="1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Development</a:t>
            </a:r>
            <a:endParaRPr lang="es-CO" altLang="es-CO" sz="3000" b="1" dirty="0">
              <a:solidFill>
                <a:srgbClr val="FFC000"/>
              </a:solidFill>
              <a:latin typeface="Helvetica Neue"/>
              <a:sym typeface="Trajan Pro Bold" charset="0"/>
            </a:endParaRPr>
          </a:p>
        </p:txBody>
      </p:sp>
      <p:pic>
        <p:nvPicPr>
          <p:cNvPr id="47" name="46 Imagen" descr="Diagrama de Flujo-1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465" y="2150291"/>
            <a:ext cx="648017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47 Imagen" descr="Diagrama de Flujo-1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465" y="2169341"/>
            <a:ext cx="6480175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48 Imagen" descr="Diagrama de Flujo-1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202" y="2717028"/>
            <a:ext cx="5346700" cy="534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49 Imagen" descr="Diagrama de Flujo-25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102" y="4202928"/>
            <a:ext cx="23749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50 Imagen" descr="Diagrama de Flujo-2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40" y="4515666"/>
            <a:ext cx="1749425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51 Imagen" descr="Diagrama de Flujo-1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39" y="3296465"/>
            <a:ext cx="1023938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52 Imagen" descr="Diagrama de Flujo-14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089" y="3585390"/>
            <a:ext cx="118745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53 Imagen" descr="Diagrama de Flujo-15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14" y="4355329"/>
            <a:ext cx="1036638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54 Imagen" descr="Diagrama de Flujo-16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414" y="5406254"/>
            <a:ext cx="1036638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55 Imagen" descr="Diagrama de Flujo-17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089" y="6009504"/>
            <a:ext cx="1187450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56 Imagen" descr="Diagrama de Flujo-18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39" y="6447654"/>
            <a:ext cx="1023938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57 Imagen" descr="Diagrama de Flujo-19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089" y="6447654"/>
            <a:ext cx="1023938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58 Imagen" descr="Diagrama de Flujo-20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978" y="6009504"/>
            <a:ext cx="1189037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59 Imagen" descr="Diagrama de Flujo-21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39" y="5406254"/>
            <a:ext cx="1036638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60 Imagen" descr="Diagrama de Flujo-22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39" y="4356915"/>
            <a:ext cx="1036638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61 Imagen" descr="Diagrama de Flujo-23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990" y="3585390"/>
            <a:ext cx="121602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62 Imagen" descr="Diagrama de Flujo-24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089" y="3296465"/>
            <a:ext cx="1023938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2" name="Line 1"/>
          <p:cNvSpPr>
            <a:spLocks noChangeShapeType="1"/>
          </p:cNvSpPr>
          <p:nvPr/>
        </p:nvSpPr>
        <p:spPr bwMode="auto">
          <a:xfrm>
            <a:off x="279400" y="1448594"/>
            <a:ext cx="15265400" cy="0"/>
          </a:xfrm>
          <a:prstGeom prst="line">
            <a:avLst/>
          </a:prstGeom>
          <a:noFill/>
          <a:ln w="15875">
            <a:solidFill>
              <a:srgbClr val="0084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39963" name="Line 2"/>
          <p:cNvSpPr>
            <a:spLocks noChangeShapeType="1"/>
          </p:cNvSpPr>
          <p:nvPr/>
        </p:nvSpPr>
        <p:spPr bwMode="auto">
          <a:xfrm>
            <a:off x="279400" y="610394"/>
            <a:ext cx="15265400" cy="0"/>
          </a:xfrm>
          <a:prstGeom prst="line">
            <a:avLst/>
          </a:prstGeom>
          <a:noFill/>
          <a:ln w="15875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grpSp>
        <p:nvGrpSpPr>
          <p:cNvPr id="39964" name="4 Grupo"/>
          <p:cNvGrpSpPr>
            <a:grpSpLocks noChangeAspect="1"/>
          </p:cNvGrpSpPr>
          <p:nvPr/>
        </p:nvGrpSpPr>
        <p:grpSpPr bwMode="auto">
          <a:xfrm>
            <a:off x="14909801" y="472282"/>
            <a:ext cx="976313" cy="1052512"/>
            <a:chOff x="1508125" y="1320800"/>
            <a:chExt cx="6691313" cy="7283450"/>
          </a:xfrm>
        </p:grpSpPr>
        <p:pic>
          <p:nvPicPr>
            <p:cNvPr id="39965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125" y="1320800"/>
              <a:ext cx="6691313" cy="728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66" name="Picture 6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863" y="2811463"/>
              <a:ext cx="4570412" cy="478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3175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42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R:\logos\Logos Proyectos DINCS\logos_CB-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8" t="15733" r="24827" b="15633"/>
          <a:stretch/>
        </p:blipFill>
        <p:spPr bwMode="auto">
          <a:xfrm>
            <a:off x="2161099" y="614798"/>
            <a:ext cx="1790437" cy="18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NATHS\Desktop\PRESENTACIÓN FMSD\3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3" r="1170"/>
          <a:stretch/>
        </p:blipFill>
        <p:spPr bwMode="auto">
          <a:xfrm>
            <a:off x="8767311" y="3004294"/>
            <a:ext cx="5625385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ATHS\Desktop\PRESENTACIÓN FMSD\3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84"/>
          <a:stretch/>
        </p:blipFill>
        <p:spPr bwMode="auto">
          <a:xfrm>
            <a:off x="1181646" y="2580186"/>
            <a:ext cx="4217573" cy="563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575272" y="7908389"/>
            <a:ext cx="36724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latin typeface="Helvetica Neue"/>
              </a:rPr>
              <a:t>40.000 </a:t>
            </a:r>
            <a:r>
              <a:rPr lang="es-CO" b="1" dirty="0" err="1" smtClean="0">
                <a:latin typeface="Helvetica Neue"/>
              </a:rPr>
              <a:t>units</a:t>
            </a:r>
            <a:r>
              <a:rPr lang="es-CO" b="1" dirty="0" smtClean="0">
                <a:latin typeface="Helvetica Neue"/>
              </a:rPr>
              <a:t> /</a:t>
            </a:r>
          </a:p>
          <a:p>
            <a:r>
              <a:rPr lang="es-CO" b="1" dirty="0" err="1">
                <a:latin typeface="Helvetica Neue"/>
              </a:rPr>
              <a:t>p</a:t>
            </a:r>
            <a:r>
              <a:rPr lang="es-CO" b="1" dirty="0" err="1" smtClean="0">
                <a:latin typeface="Helvetica Neue"/>
              </a:rPr>
              <a:t>opulation</a:t>
            </a:r>
            <a:r>
              <a:rPr lang="es-CO" b="1" dirty="0" smtClean="0">
                <a:latin typeface="Helvetica Neue"/>
              </a:rPr>
              <a:t> 200.000</a:t>
            </a:r>
            <a:endParaRPr lang="es-CO" b="1" dirty="0">
              <a:latin typeface="Helvetica Neue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9809010" y="7332325"/>
            <a:ext cx="42956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latin typeface="Helvetica Neue"/>
              </a:rPr>
              <a:t>15.000 </a:t>
            </a:r>
            <a:r>
              <a:rPr lang="es-CO" b="1" dirty="0" err="1" smtClean="0">
                <a:latin typeface="Helvetica Neue"/>
              </a:rPr>
              <a:t>units</a:t>
            </a:r>
            <a:r>
              <a:rPr lang="es-CO" b="1" dirty="0" smtClean="0">
                <a:latin typeface="Helvetica Neue"/>
              </a:rPr>
              <a:t> /</a:t>
            </a:r>
          </a:p>
          <a:p>
            <a:r>
              <a:rPr lang="es-CO" b="1" dirty="0" err="1" smtClean="0">
                <a:latin typeface="Helvetica Neue"/>
              </a:rPr>
              <a:t>Population</a:t>
            </a:r>
            <a:r>
              <a:rPr lang="es-CO" b="1" dirty="0" smtClean="0">
                <a:latin typeface="Helvetica Neue"/>
              </a:rPr>
              <a:t> 70.000</a:t>
            </a:r>
            <a:endParaRPr lang="es-CO" b="1" dirty="0">
              <a:latin typeface="Helvetica Neue"/>
            </a:endParaRPr>
          </a:p>
        </p:txBody>
      </p:sp>
      <p:pic>
        <p:nvPicPr>
          <p:cNvPr id="22" name="Picture 3" descr="R:\logos\Logos Proyectos DINCS\logos_VSP-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" t="38235" r="5450" b="37881"/>
          <a:stretch/>
        </p:blipFill>
        <p:spPr bwMode="auto">
          <a:xfrm>
            <a:off x="9384778" y="1764482"/>
            <a:ext cx="3639766" cy="75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39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Line 10"/>
          <p:cNvSpPr>
            <a:spLocks noChangeShapeType="1"/>
          </p:cNvSpPr>
          <p:nvPr/>
        </p:nvSpPr>
        <p:spPr bwMode="auto">
          <a:xfrm>
            <a:off x="2217738" y="14301788"/>
            <a:ext cx="12977812" cy="0"/>
          </a:xfrm>
          <a:prstGeom prst="line">
            <a:avLst/>
          </a:prstGeom>
          <a:noFill/>
          <a:ln w="12700">
            <a:solidFill>
              <a:srgbClr val="67676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7" name="Rectangle 3"/>
          <p:cNvSpPr>
            <a:spLocks/>
          </p:cNvSpPr>
          <p:nvPr/>
        </p:nvSpPr>
        <p:spPr bwMode="auto">
          <a:xfrm>
            <a:off x="431801" y="817226"/>
            <a:ext cx="14658975" cy="430887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anchor="ctr">
            <a:spAutoFit/>
          </a:bodyPr>
          <a:lstStyle/>
          <a:p>
            <a:pPr defTabSz="912812">
              <a:lnSpc>
                <a:spcPct val="80000"/>
              </a:lnSpc>
            </a:pPr>
            <a:r>
              <a:rPr lang="es-CO" sz="3500" b="1" dirty="0" err="1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Urban</a:t>
            </a:r>
            <a:r>
              <a:rPr lang="es-CO" sz="3500" b="1" dirty="0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 </a:t>
            </a:r>
            <a:r>
              <a:rPr lang="es-CO" sz="3500" b="1" dirty="0" err="1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Development</a:t>
            </a:r>
            <a:r>
              <a:rPr lang="es-CO" sz="3500" b="1" dirty="0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 &amp; </a:t>
            </a:r>
            <a:r>
              <a:rPr lang="es-CO" sz="3500" b="1" dirty="0" err="1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Housing</a:t>
            </a:r>
            <a:endParaRPr lang="es-CO" sz="3500" b="1" dirty="0">
              <a:solidFill>
                <a:srgbClr val="25904C"/>
              </a:solidFill>
              <a:latin typeface="Helvetica Neue"/>
              <a:ea typeface="Helvetica Neue"/>
              <a:cs typeface="Helvetica Neue"/>
              <a:sym typeface="Trajan Pro Bold" charset="0"/>
            </a:endParaRPr>
          </a:p>
        </p:txBody>
      </p:sp>
      <p:pic>
        <p:nvPicPr>
          <p:cNvPr id="6144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1" y="5220493"/>
            <a:ext cx="5102225" cy="3816797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45" name="12 Imagen" descr="C:\Users\aochoa\AppData\Local\Microsoft\Windows\Temporary Internet Files\Content.Word\803123906_rbouH-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1" y="1600994"/>
            <a:ext cx="5102225" cy="3467100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6" name="13 Imagen" descr="image.jpeg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645107" y="827088"/>
            <a:ext cx="3467100" cy="5014913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7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6" t="14806" r="3120" b="13043"/>
          <a:stretch>
            <a:fillRect/>
          </a:stretch>
        </p:blipFill>
        <p:spPr bwMode="auto">
          <a:xfrm>
            <a:off x="5537201" y="1600994"/>
            <a:ext cx="5167313" cy="3467100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4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1" y="5220493"/>
            <a:ext cx="5167313" cy="3816797"/>
          </a:xfrm>
          <a:prstGeom prst="ellipse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1449" name="Line 1"/>
          <p:cNvSpPr>
            <a:spLocks noChangeShapeType="1"/>
          </p:cNvSpPr>
          <p:nvPr/>
        </p:nvSpPr>
        <p:spPr bwMode="auto">
          <a:xfrm>
            <a:off x="279400" y="1448594"/>
            <a:ext cx="15265400" cy="0"/>
          </a:xfrm>
          <a:prstGeom prst="line">
            <a:avLst/>
          </a:prstGeom>
          <a:noFill/>
          <a:ln w="15875">
            <a:solidFill>
              <a:srgbClr val="0084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61450" name="Line 2"/>
          <p:cNvSpPr>
            <a:spLocks noChangeShapeType="1"/>
          </p:cNvSpPr>
          <p:nvPr/>
        </p:nvSpPr>
        <p:spPr bwMode="auto">
          <a:xfrm>
            <a:off x="279400" y="610394"/>
            <a:ext cx="15265400" cy="0"/>
          </a:xfrm>
          <a:prstGeom prst="line">
            <a:avLst/>
          </a:prstGeom>
          <a:noFill/>
          <a:ln w="15875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grpSp>
        <p:nvGrpSpPr>
          <p:cNvPr id="61451" name="4 Grupo"/>
          <p:cNvGrpSpPr>
            <a:grpSpLocks noChangeAspect="1"/>
          </p:cNvGrpSpPr>
          <p:nvPr/>
        </p:nvGrpSpPr>
        <p:grpSpPr bwMode="auto">
          <a:xfrm>
            <a:off x="14909801" y="472282"/>
            <a:ext cx="976313" cy="1052512"/>
            <a:chOff x="1508125" y="1320800"/>
            <a:chExt cx="6691313" cy="7283450"/>
          </a:xfrm>
        </p:grpSpPr>
        <p:pic>
          <p:nvPicPr>
            <p:cNvPr id="61453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125" y="1320800"/>
              <a:ext cx="6691313" cy="728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54" name="Picture 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863" y="2811463"/>
              <a:ext cx="4570412" cy="478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452" name="Picture 11" descr="C:\Users\user\Desktop\MANZANA 76A\Nueva carpeta\DSCN125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089" y="5220493"/>
            <a:ext cx="5026026" cy="3816797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5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-20140402-WA0005.jpg" descr="C:\Users\aochoa\AppData\Local\Microsoft\Windows\Temporary Internet Files\Content.Outlook\SGESII41\IMG-20140402-WA000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7789" y="1548458"/>
            <a:ext cx="5228211" cy="3801249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548458"/>
            <a:ext cx="5358628" cy="3801249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13 A VISTA DE BLOQUE SECUNDARIA ADMÓN EN 2DO PISO.jpg" descr="C:\Users\aochoa\AppData\Local\Microsoft\Windows\Temporary Internet Files\Content.Word\13 A VISTA DE BLOQUE SECUNDARIA ADMÓN EN 2DO PISO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3703" y="1548458"/>
            <a:ext cx="5561941" cy="3801249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1030310.jpg" descr="C:\Users\aochoa\AppData\Local\Microsoft\Windows\Temporary Internet Files\Content.Outlook\SGESII41\P1030310.JPG"/>
          <p:cNvPicPr/>
          <p:nvPr/>
        </p:nvPicPr>
        <p:blipFill>
          <a:blip r:embed="rId5">
            <a:extLst/>
          </a:blip>
          <a:srcRect b="19795"/>
          <a:stretch>
            <a:fillRect/>
          </a:stretch>
        </p:blipFill>
        <p:spPr>
          <a:xfrm>
            <a:off x="0" y="5436890"/>
            <a:ext cx="5358628" cy="3645325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IMG_1835.jpg" descr="C:\Users\dballesteros\Desktop\Fotos Macros\IMG_1835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63704" y="5436890"/>
            <a:ext cx="5561940" cy="3649750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.jp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130720" y="5436890"/>
            <a:ext cx="5125280" cy="3649750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Rectangle 3"/>
          <p:cNvSpPr>
            <a:spLocks/>
          </p:cNvSpPr>
          <p:nvPr/>
        </p:nvSpPr>
        <p:spPr bwMode="auto">
          <a:xfrm>
            <a:off x="431801" y="817226"/>
            <a:ext cx="14658975" cy="430887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anchor="ctr">
            <a:spAutoFit/>
          </a:bodyPr>
          <a:lstStyle/>
          <a:p>
            <a:pPr defTabSz="912812">
              <a:lnSpc>
                <a:spcPct val="80000"/>
              </a:lnSpc>
            </a:pPr>
            <a:r>
              <a:rPr lang="es-CO" sz="3500" b="1" dirty="0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Social </a:t>
            </a:r>
            <a:r>
              <a:rPr lang="es-CO" sz="3500" b="1" dirty="0" err="1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Infraestructure</a:t>
            </a:r>
            <a:endParaRPr lang="es-CO" sz="3500" b="1" dirty="0">
              <a:solidFill>
                <a:srgbClr val="25904C"/>
              </a:solidFill>
              <a:latin typeface="Helvetica Neue"/>
              <a:ea typeface="Helvetica Neue"/>
              <a:cs typeface="Helvetica Neue"/>
              <a:sym typeface="Trajan Pro Bold" charset="0"/>
            </a:endParaRPr>
          </a:p>
        </p:txBody>
      </p:sp>
      <p:sp>
        <p:nvSpPr>
          <p:cNvPr id="17" name="Line 1"/>
          <p:cNvSpPr>
            <a:spLocks noChangeShapeType="1"/>
          </p:cNvSpPr>
          <p:nvPr/>
        </p:nvSpPr>
        <p:spPr bwMode="auto">
          <a:xfrm>
            <a:off x="279400" y="1448594"/>
            <a:ext cx="15265400" cy="0"/>
          </a:xfrm>
          <a:prstGeom prst="line">
            <a:avLst/>
          </a:prstGeom>
          <a:noFill/>
          <a:ln w="15875">
            <a:solidFill>
              <a:srgbClr val="0084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19" name="Line 2"/>
          <p:cNvSpPr>
            <a:spLocks noChangeShapeType="1"/>
          </p:cNvSpPr>
          <p:nvPr/>
        </p:nvSpPr>
        <p:spPr bwMode="auto">
          <a:xfrm>
            <a:off x="279400" y="610394"/>
            <a:ext cx="15265400" cy="0"/>
          </a:xfrm>
          <a:prstGeom prst="line">
            <a:avLst/>
          </a:prstGeom>
          <a:noFill/>
          <a:ln w="15875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grpSp>
        <p:nvGrpSpPr>
          <p:cNvPr id="21" name="4 Grupo"/>
          <p:cNvGrpSpPr>
            <a:grpSpLocks noChangeAspect="1"/>
          </p:cNvGrpSpPr>
          <p:nvPr/>
        </p:nvGrpSpPr>
        <p:grpSpPr bwMode="auto">
          <a:xfrm>
            <a:off x="14909801" y="472282"/>
            <a:ext cx="976313" cy="1052512"/>
            <a:chOff x="1508125" y="1320800"/>
            <a:chExt cx="6691313" cy="7283450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125" y="1320800"/>
              <a:ext cx="6691313" cy="728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863" y="2811463"/>
              <a:ext cx="4570412" cy="478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05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4020240.jpg" descr="C:\Users\aochoa\AppData\Local\Microsoft\Windows\Temporary Internet Files\Content.Word\P4020240.jpg"/>
          <p:cNvPicPr/>
          <p:nvPr/>
        </p:nvPicPr>
        <p:blipFill>
          <a:blip r:embed="rId2">
            <a:extLst/>
          </a:blip>
          <a:srcRect t="11373" r="11938" b="14524"/>
          <a:stretch>
            <a:fillRect/>
          </a:stretch>
        </p:blipFill>
        <p:spPr>
          <a:xfrm>
            <a:off x="8112773" y="5220867"/>
            <a:ext cx="6145041" cy="3924722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20140402_151805.jpg" descr="C:\Users\aochoa\AppData\Local\Microsoft\Windows\Temporary Internet Files\Content.Word\20140402_151805.jpg"/>
          <p:cNvPicPr/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998187" y="5220867"/>
            <a:ext cx="6135409" cy="3924722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4020241.jpg" descr="C:\Users\aochoa\AppData\Local\Microsoft\Windows\Temporary Internet Files\Content.Word\P4020241.jpg"/>
          <p:cNvPicPr/>
          <p:nvPr/>
        </p:nvPicPr>
        <p:blipFill>
          <a:blip r:embed="rId4">
            <a:extLst/>
          </a:blip>
          <a:srcRect r="2792" b="11456"/>
          <a:stretch>
            <a:fillRect/>
          </a:stretch>
        </p:blipFill>
        <p:spPr>
          <a:xfrm>
            <a:off x="72008" y="1501116"/>
            <a:ext cx="5382065" cy="3935774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20140402_143719.jpg" descr="C:\Users\aochoa\AppData\Local\Microsoft\Windows\Temporary Internet Files\Content.Word\20140402_143719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54073" y="1501116"/>
            <a:ext cx="5482239" cy="3935774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20140402_143613.jpg" descr="C:\Users\aochoa\AppData\Local\Microsoft\Windows\Temporary Internet Files\Content.Word\20140402_143613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36312" y="1501116"/>
            <a:ext cx="5256584" cy="3935774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Rectangle 3"/>
          <p:cNvSpPr>
            <a:spLocks/>
          </p:cNvSpPr>
          <p:nvPr/>
        </p:nvSpPr>
        <p:spPr bwMode="auto">
          <a:xfrm>
            <a:off x="431801" y="669266"/>
            <a:ext cx="14658975" cy="430887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anchor="ctr">
            <a:spAutoFit/>
          </a:bodyPr>
          <a:lstStyle/>
          <a:p>
            <a:pPr defTabSz="912812">
              <a:lnSpc>
                <a:spcPct val="80000"/>
              </a:lnSpc>
            </a:pPr>
            <a:r>
              <a:rPr lang="es-CO" sz="3500" b="1" dirty="0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Social </a:t>
            </a:r>
            <a:r>
              <a:rPr lang="es-CO" sz="3500" b="1" dirty="0" err="1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Infraestructure</a:t>
            </a:r>
            <a:endParaRPr lang="es-CO" sz="3500" b="1" dirty="0">
              <a:solidFill>
                <a:srgbClr val="25904C"/>
              </a:solidFill>
              <a:latin typeface="Helvetica Neue"/>
              <a:ea typeface="Helvetica Neue"/>
              <a:cs typeface="Helvetica Neue"/>
              <a:sym typeface="Trajan Pro Bold" charset="0"/>
            </a:endParaRPr>
          </a:p>
        </p:txBody>
      </p:sp>
      <p:sp>
        <p:nvSpPr>
          <p:cNvPr id="12" name="Line 1"/>
          <p:cNvSpPr>
            <a:spLocks noChangeShapeType="1"/>
          </p:cNvSpPr>
          <p:nvPr/>
        </p:nvSpPr>
        <p:spPr bwMode="auto">
          <a:xfrm>
            <a:off x="279400" y="1300634"/>
            <a:ext cx="15265400" cy="0"/>
          </a:xfrm>
          <a:prstGeom prst="line">
            <a:avLst/>
          </a:prstGeom>
          <a:noFill/>
          <a:ln w="15875">
            <a:solidFill>
              <a:srgbClr val="0084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13" name="Line 2"/>
          <p:cNvSpPr>
            <a:spLocks noChangeShapeType="1"/>
          </p:cNvSpPr>
          <p:nvPr/>
        </p:nvSpPr>
        <p:spPr bwMode="auto">
          <a:xfrm>
            <a:off x="279400" y="462434"/>
            <a:ext cx="15265400" cy="0"/>
          </a:xfrm>
          <a:prstGeom prst="line">
            <a:avLst/>
          </a:prstGeom>
          <a:noFill/>
          <a:ln w="15875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grpSp>
        <p:nvGrpSpPr>
          <p:cNvPr id="14" name="4 Grupo"/>
          <p:cNvGrpSpPr>
            <a:grpSpLocks noChangeAspect="1"/>
          </p:cNvGrpSpPr>
          <p:nvPr/>
        </p:nvGrpSpPr>
        <p:grpSpPr bwMode="auto">
          <a:xfrm>
            <a:off x="14909801" y="324322"/>
            <a:ext cx="976313" cy="1052512"/>
            <a:chOff x="1508125" y="1320800"/>
            <a:chExt cx="6691313" cy="728345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125" y="1320800"/>
              <a:ext cx="6691313" cy="728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863" y="2811463"/>
              <a:ext cx="4570412" cy="478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065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1" y="1780919"/>
            <a:ext cx="5633754" cy="3819310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image.jpg"/>
          <p:cNvPicPr/>
          <p:nvPr/>
        </p:nvPicPr>
        <p:blipFill rotWithShape="1">
          <a:blip r:embed="rId3">
            <a:extLst/>
          </a:blip>
          <a:srcRect b="11768"/>
          <a:stretch/>
        </p:blipFill>
        <p:spPr>
          <a:xfrm>
            <a:off x="10722271" y="1779892"/>
            <a:ext cx="5542632" cy="3838403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ag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5880" y="1780919"/>
            <a:ext cx="5094492" cy="3819310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95668" y="5601256"/>
            <a:ext cx="4182618" cy="29406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MAYO 23-08 VISITA DR.jpg" descr="MAYO 23-08 VISITA DR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76760" y="5601256"/>
            <a:ext cx="3920857" cy="29406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image.jpg"/>
          <p:cNvPicPr/>
          <p:nvPr/>
        </p:nvPicPr>
        <p:blipFill>
          <a:blip r:embed="rId7">
            <a:extLst/>
          </a:blip>
          <a:srcRect l="7153"/>
          <a:stretch>
            <a:fillRect/>
          </a:stretch>
        </p:blipFill>
        <p:spPr>
          <a:xfrm>
            <a:off x="12197616" y="5601256"/>
            <a:ext cx="4067287" cy="29406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Imagen 021.jpg" descr="Imagen 021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-17188" y="5601256"/>
            <a:ext cx="4108277" cy="29406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Rectangle 3"/>
          <p:cNvSpPr>
            <a:spLocks/>
          </p:cNvSpPr>
          <p:nvPr/>
        </p:nvSpPr>
        <p:spPr bwMode="auto">
          <a:xfrm>
            <a:off x="431801" y="669266"/>
            <a:ext cx="14658975" cy="430887"/>
          </a:xfrm>
          <a:prstGeom prst="rect">
            <a:avLst/>
          </a:prstGeom>
          <a:ln w="12700">
            <a:miter lim="400000"/>
          </a:ln>
          <a:extLst/>
        </p:spPr>
        <p:txBody>
          <a:bodyPr lIns="0" tIns="0" rIns="0" bIns="0" anchor="ctr">
            <a:spAutoFit/>
          </a:bodyPr>
          <a:lstStyle/>
          <a:p>
            <a:pPr defTabSz="912812">
              <a:lnSpc>
                <a:spcPct val="80000"/>
              </a:lnSpc>
            </a:pPr>
            <a:r>
              <a:rPr lang="es-CO" sz="3500" b="1" dirty="0" err="1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Community</a:t>
            </a:r>
            <a:r>
              <a:rPr lang="es-CO" sz="3500" b="1" dirty="0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 </a:t>
            </a:r>
            <a:r>
              <a:rPr lang="es-CO" sz="3500" b="1" dirty="0" err="1" smtClean="0">
                <a:solidFill>
                  <a:srgbClr val="25904C"/>
                </a:solidFill>
                <a:latin typeface="Helvetica Neue"/>
                <a:ea typeface="Helvetica Neue"/>
                <a:cs typeface="Helvetica Neue"/>
                <a:sym typeface="Trajan Pro Bold" charset="0"/>
              </a:rPr>
              <a:t>Strenghtening</a:t>
            </a:r>
            <a:endParaRPr lang="es-CO" sz="3500" b="1" dirty="0">
              <a:solidFill>
                <a:srgbClr val="25904C"/>
              </a:solidFill>
              <a:latin typeface="Helvetica Neue"/>
              <a:ea typeface="Helvetica Neue"/>
              <a:cs typeface="Helvetica Neue"/>
              <a:sym typeface="Trajan Pro Bold" charset="0"/>
            </a:endParaRPr>
          </a:p>
        </p:txBody>
      </p:sp>
      <p:sp>
        <p:nvSpPr>
          <p:cNvPr id="18" name="Line 1"/>
          <p:cNvSpPr>
            <a:spLocks noChangeShapeType="1"/>
          </p:cNvSpPr>
          <p:nvPr/>
        </p:nvSpPr>
        <p:spPr bwMode="auto">
          <a:xfrm>
            <a:off x="279400" y="1300634"/>
            <a:ext cx="15265400" cy="0"/>
          </a:xfrm>
          <a:prstGeom prst="line">
            <a:avLst/>
          </a:prstGeom>
          <a:noFill/>
          <a:ln w="15875">
            <a:solidFill>
              <a:srgbClr val="0084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19" name="Line 2"/>
          <p:cNvSpPr>
            <a:spLocks noChangeShapeType="1"/>
          </p:cNvSpPr>
          <p:nvPr/>
        </p:nvSpPr>
        <p:spPr bwMode="auto">
          <a:xfrm>
            <a:off x="279400" y="462434"/>
            <a:ext cx="15265400" cy="0"/>
          </a:xfrm>
          <a:prstGeom prst="line">
            <a:avLst/>
          </a:prstGeom>
          <a:noFill/>
          <a:ln w="15875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grpSp>
        <p:nvGrpSpPr>
          <p:cNvPr id="20" name="4 Grupo"/>
          <p:cNvGrpSpPr>
            <a:grpSpLocks noChangeAspect="1"/>
          </p:cNvGrpSpPr>
          <p:nvPr/>
        </p:nvGrpSpPr>
        <p:grpSpPr bwMode="auto">
          <a:xfrm>
            <a:off x="14909801" y="324322"/>
            <a:ext cx="976313" cy="1052512"/>
            <a:chOff x="1508125" y="1320800"/>
            <a:chExt cx="6691313" cy="7283450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125" y="1320800"/>
              <a:ext cx="6691313" cy="728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863" y="2811463"/>
              <a:ext cx="4570412" cy="478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41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Villas de San Pablo y Ciudad Bicentenario (2 min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95528"/>
            <a:ext cx="16255999" cy="87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2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image.jpeg"/>
          <p:cNvPicPr/>
          <p:nvPr/>
        </p:nvPicPr>
        <p:blipFill>
          <a:blip r:embed="rId2">
            <a:extLst/>
          </a:blip>
          <a:srcRect l="870" t="13199" r="2973" b="12998"/>
          <a:stretch>
            <a:fillRect/>
          </a:stretch>
        </p:blipFill>
        <p:spPr>
          <a:xfrm>
            <a:off x="-12701" y="-114697"/>
            <a:ext cx="16281401" cy="9374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904" y="4212754"/>
            <a:ext cx="6215776" cy="50700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9897225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760" y="1021370"/>
            <a:ext cx="8881728" cy="69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5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6891" y="190011"/>
            <a:ext cx="11096924" cy="8642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.jpg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4377" t="42353" r="67149" b="49385"/>
          <a:stretch/>
        </p:blipFill>
        <p:spPr>
          <a:xfrm>
            <a:off x="3992260" y="3858733"/>
            <a:ext cx="2050049" cy="7140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40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/>
          </p:cNvSpPr>
          <p:nvPr/>
        </p:nvSpPr>
        <p:spPr bwMode="auto">
          <a:xfrm>
            <a:off x="584200" y="356394"/>
            <a:ext cx="14554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s-CO" sz="3200" b="1" dirty="0" smtClean="0">
                <a:solidFill>
                  <a:srgbClr val="25904C"/>
                </a:solidFill>
                <a:latin typeface="Helvetica Neue"/>
                <a:ea typeface="ヒラギノ角ゴ ProN W3" pitchFamily="2" charset="-128"/>
                <a:sym typeface="Trajan Pro Bold" charset="0"/>
              </a:rPr>
              <a:t>New questions are to be found ……</a:t>
            </a:r>
            <a:endParaRPr lang="en-US" altLang="es-CO" sz="3200" b="1" dirty="0">
              <a:solidFill>
                <a:srgbClr val="25904C"/>
              </a:solidFill>
              <a:latin typeface="Helvetica Neue"/>
              <a:ea typeface="ヒラギノ角ゴ ProN W3" pitchFamily="2" charset="-128"/>
              <a:sym typeface="Trajan Pro Bold" charset="0"/>
            </a:endParaRPr>
          </a:p>
        </p:txBody>
      </p:sp>
      <p:sp>
        <p:nvSpPr>
          <p:cNvPr id="47107" name="Line 1"/>
          <p:cNvSpPr>
            <a:spLocks noChangeShapeType="1"/>
          </p:cNvSpPr>
          <p:nvPr/>
        </p:nvSpPr>
        <p:spPr bwMode="auto">
          <a:xfrm>
            <a:off x="279400" y="1067594"/>
            <a:ext cx="15265400" cy="0"/>
          </a:xfrm>
          <a:prstGeom prst="line">
            <a:avLst/>
          </a:prstGeom>
          <a:noFill/>
          <a:ln w="15875">
            <a:solidFill>
              <a:srgbClr val="0084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  <p:sp>
        <p:nvSpPr>
          <p:cNvPr id="47108" name="Line 2"/>
          <p:cNvSpPr>
            <a:spLocks noChangeShapeType="1"/>
          </p:cNvSpPr>
          <p:nvPr/>
        </p:nvSpPr>
        <p:spPr bwMode="auto">
          <a:xfrm>
            <a:off x="279400" y="229394"/>
            <a:ext cx="15265400" cy="0"/>
          </a:xfrm>
          <a:prstGeom prst="line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  <p:sp>
        <p:nvSpPr>
          <p:cNvPr id="9" name="Line 2"/>
          <p:cNvSpPr>
            <a:spLocks noChangeShapeType="1"/>
          </p:cNvSpPr>
          <p:nvPr/>
        </p:nvSpPr>
        <p:spPr bwMode="auto">
          <a:xfrm rot="10800000" flipH="1">
            <a:off x="517354" y="8245202"/>
            <a:ext cx="14926010" cy="0"/>
          </a:xfrm>
          <a:prstGeom prst="line">
            <a:avLst/>
          </a:prstGeom>
          <a:noFill/>
          <a:ln w="31750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 rot="10800000" flipH="1">
            <a:off x="369146" y="1548459"/>
            <a:ext cx="15012522" cy="45646"/>
          </a:xfrm>
          <a:prstGeom prst="line">
            <a:avLst/>
          </a:prstGeom>
          <a:noFill/>
          <a:ln w="31750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51135" y="1908499"/>
            <a:ext cx="14715477" cy="86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5143" tIns="72571" rIns="145143" bIns="72571" numCol="1" rtlCol="0" anchor="t" anchorCtr="0" compatLnSpc="1">
            <a:prstTxWarp prst="textNoShape">
              <a:avLst/>
            </a:prstTxWarp>
            <a:noAutofit/>
          </a:bodyPr>
          <a:lstStyle>
            <a:lvl1pPr marL="544319" indent="-544319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9359" indent="-453600" algn="l" defTabSz="145151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14398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40157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917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1676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7435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3195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8954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¿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How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does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a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city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should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look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like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from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a </a:t>
            </a:r>
            <a:r>
              <a:rPr lang="es-CO" sz="4000" dirty="0" err="1">
                <a:solidFill>
                  <a:srgbClr val="25904C"/>
                </a:solidFill>
                <a:latin typeface="Helvetica Neue"/>
              </a:rPr>
              <a:t>c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hildren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perspective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783184" y="3276650"/>
            <a:ext cx="14348492" cy="43241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s-CO" sz="4400" dirty="0" err="1">
                <a:solidFill>
                  <a:srgbClr val="25904C"/>
                </a:solidFill>
                <a:latin typeface="Helvetica Neue"/>
              </a:rPr>
              <a:t>Perhaps</a:t>
            </a:r>
            <a:r>
              <a:rPr lang="es-CO" sz="4400" dirty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400" dirty="0" err="1">
                <a:solidFill>
                  <a:srgbClr val="25904C"/>
                </a:solidFill>
                <a:latin typeface="Helvetica Neue"/>
              </a:rPr>
              <a:t>like</a:t>
            </a:r>
            <a:r>
              <a:rPr lang="es-CO" sz="4400" dirty="0">
                <a:solidFill>
                  <a:srgbClr val="25904C"/>
                </a:solidFill>
                <a:latin typeface="Helvetica Neue"/>
              </a:rPr>
              <a:t> a </a:t>
            </a:r>
            <a:r>
              <a:rPr lang="es-CO" sz="4400" dirty="0" err="1">
                <a:solidFill>
                  <a:srgbClr val="25904C"/>
                </a:solidFill>
                <a:latin typeface="Helvetica Neue"/>
              </a:rPr>
              <a:t>happy</a:t>
            </a:r>
            <a:r>
              <a:rPr lang="es-CO" sz="4400" dirty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place </a:t>
            </a:r>
          </a:p>
          <a:p>
            <a:pPr algn="ctr"/>
            <a:endParaRPr lang="es-CO" sz="2000" dirty="0" smtClean="0">
              <a:solidFill>
                <a:srgbClr val="25904C"/>
              </a:solidFill>
              <a:latin typeface="Helvetica Neue"/>
            </a:endParaRPr>
          </a:p>
          <a:p>
            <a:pPr algn="ctr"/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a place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where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a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future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can be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built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…</a:t>
            </a:r>
          </a:p>
          <a:p>
            <a:pPr algn="ctr"/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a place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where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social inclusión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is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optimized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…</a:t>
            </a:r>
          </a:p>
          <a:p>
            <a:pPr algn="ctr"/>
            <a:r>
              <a:rPr lang="es-CO" sz="4400" dirty="0">
                <a:solidFill>
                  <a:srgbClr val="25904C"/>
                </a:solidFill>
                <a:latin typeface="Helvetica Neue"/>
              </a:rPr>
              <a:t>a </a:t>
            </a:r>
            <a:r>
              <a:rPr lang="es-CO" sz="4400" dirty="0" err="1">
                <a:solidFill>
                  <a:srgbClr val="25904C"/>
                </a:solidFill>
                <a:latin typeface="Helvetica Neue"/>
              </a:rPr>
              <a:t>peaceful</a:t>
            </a:r>
            <a:r>
              <a:rPr lang="es-CO" sz="4400" dirty="0">
                <a:solidFill>
                  <a:srgbClr val="25904C"/>
                </a:solidFill>
                <a:latin typeface="Helvetica Neue"/>
              </a:rPr>
              <a:t> place of hope and </a:t>
            </a:r>
            <a:r>
              <a:rPr lang="es-CO" sz="4400" dirty="0" err="1">
                <a:solidFill>
                  <a:srgbClr val="25904C"/>
                </a:solidFill>
                <a:latin typeface="Helvetica Neue"/>
              </a:rPr>
              <a:t>opportunities</a:t>
            </a:r>
            <a:r>
              <a:rPr lang="es-CO" sz="4400" dirty="0">
                <a:solidFill>
                  <a:srgbClr val="25904C"/>
                </a:solidFill>
                <a:latin typeface="Helvetica Neue"/>
              </a:rPr>
              <a:t> …</a:t>
            </a:r>
          </a:p>
          <a:p>
            <a:pPr algn="ctr"/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a place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where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dreams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can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easily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grow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…</a:t>
            </a:r>
          </a:p>
          <a:p>
            <a:pPr algn="ctr"/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a place of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helping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400" dirty="0" err="1" smtClean="0">
                <a:solidFill>
                  <a:srgbClr val="25904C"/>
                </a:solidFill>
                <a:latin typeface="Helvetica Neue"/>
              </a:rPr>
              <a:t>friends</a:t>
            </a:r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…</a:t>
            </a:r>
          </a:p>
          <a:p>
            <a:pPr algn="ctr"/>
            <a:r>
              <a:rPr lang="es-CO" sz="4400" dirty="0" smtClean="0">
                <a:solidFill>
                  <a:srgbClr val="25904C"/>
                </a:solidFill>
                <a:latin typeface="Helvetica Neue"/>
              </a:rPr>
              <a:t>   </a:t>
            </a:r>
            <a:endParaRPr lang="es-CO" sz="4400" dirty="0">
              <a:solidFill>
                <a:srgbClr val="25904C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638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/>
          </p:cNvSpPr>
          <p:nvPr/>
        </p:nvSpPr>
        <p:spPr bwMode="auto">
          <a:xfrm>
            <a:off x="584200" y="356394"/>
            <a:ext cx="14554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7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37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37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37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37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s-CO" sz="3200" b="1" dirty="0" smtClean="0">
                <a:solidFill>
                  <a:srgbClr val="25904C"/>
                </a:solidFill>
                <a:latin typeface="Helvetica Neue"/>
                <a:sym typeface="Trajan Pro Bold" charset="0"/>
              </a:rPr>
              <a:t>Urban Development and Affordable Housing Challenges</a:t>
            </a:r>
            <a:endParaRPr lang="en-US" altLang="es-CO" sz="3200" dirty="0">
              <a:solidFill>
                <a:srgbClr val="25904C"/>
              </a:solidFill>
              <a:latin typeface="Helvetica Neue"/>
              <a:sym typeface="Trajan Pro Bold" charset="0"/>
            </a:endParaRPr>
          </a:p>
        </p:txBody>
      </p:sp>
      <p:pic>
        <p:nvPicPr>
          <p:cNvPr id="45059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004842"/>
            <a:ext cx="5181600" cy="4032448"/>
          </a:xfrm>
          <a:prstGeom prst="ellipse">
            <a:avLst/>
          </a:prstGeom>
          <a:ln w="317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975" y="5004842"/>
            <a:ext cx="5149850" cy="4032448"/>
          </a:xfrm>
          <a:prstGeom prst="ellipse">
            <a:avLst/>
          </a:prstGeom>
          <a:ln w="317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127193"/>
            <a:ext cx="5181600" cy="3639276"/>
          </a:xfrm>
          <a:prstGeom prst="ellipse">
            <a:avLst/>
          </a:prstGeom>
          <a:ln w="317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5004842"/>
            <a:ext cx="5105400" cy="4032448"/>
          </a:xfrm>
          <a:prstGeom prst="ellipse">
            <a:avLst/>
          </a:prstGeom>
          <a:ln w="317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3" name="8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125122"/>
            <a:ext cx="5105400" cy="3676274"/>
          </a:xfrm>
          <a:prstGeom prst="ellipse">
            <a:avLst/>
          </a:prstGeom>
          <a:ln w="317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4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975" y="1125122"/>
            <a:ext cx="5149850" cy="3676274"/>
          </a:xfrm>
          <a:prstGeom prst="ellipse">
            <a:avLst/>
          </a:prstGeom>
          <a:ln w="317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5" name="Line 1"/>
          <p:cNvSpPr>
            <a:spLocks noChangeShapeType="1"/>
          </p:cNvSpPr>
          <p:nvPr/>
        </p:nvSpPr>
        <p:spPr bwMode="auto">
          <a:xfrm>
            <a:off x="279400" y="1067594"/>
            <a:ext cx="15265400" cy="0"/>
          </a:xfrm>
          <a:prstGeom prst="line">
            <a:avLst/>
          </a:prstGeom>
          <a:noFill/>
          <a:ln w="15875">
            <a:solidFill>
              <a:srgbClr val="0084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  <p:sp>
        <p:nvSpPr>
          <p:cNvPr id="45066" name="Line 2"/>
          <p:cNvSpPr>
            <a:spLocks noChangeShapeType="1"/>
          </p:cNvSpPr>
          <p:nvPr/>
        </p:nvSpPr>
        <p:spPr bwMode="auto">
          <a:xfrm>
            <a:off x="279400" y="229394"/>
            <a:ext cx="15265400" cy="0"/>
          </a:xfrm>
          <a:prstGeom prst="line">
            <a:avLst/>
          </a:prstGeom>
          <a:noFill/>
          <a:ln w="15875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62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/>
          </p:cNvSpPr>
          <p:nvPr/>
        </p:nvSpPr>
        <p:spPr bwMode="auto">
          <a:xfrm>
            <a:off x="584200" y="356394"/>
            <a:ext cx="14554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s-CO" sz="3200" b="1" dirty="0" smtClean="0">
                <a:solidFill>
                  <a:srgbClr val="25904C"/>
                </a:solidFill>
                <a:latin typeface="Helvetica Neue"/>
                <a:ea typeface="ヒラギノ角ゴ ProN W3" pitchFamily="2" charset="-128"/>
                <a:sym typeface="Trajan Pro Bold" charset="0"/>
              </a:rPr>
              <a:t>Social Infrastructure Challenges</a:t>
            </a:r>
            <a:endParaRPr lang="en-US" altLang="es-CO" sz="3200" b="1" dirty="0">
              <a:solidFill>
                <a:srgbClr val="25904C"/>
              </a:solidFill>
              <a:latin typeface="Helvetica Neue"/>
              <a:ea typeface="ヒラギノ角ゴ ProN W3" pitchFamily="2" charset="-128"/>
              <a:sym typeface="Trajan Pro Bold" charset="0"/>
            </a:endParaRPr>
          </a:p>
        </p:txBody>
      </p:sp>
      <p:sp>
        <p:nvSpPr>
          <p:cNvPr id="46083" name="Line 1"/>
          <p:cNvSpPr>
            <a:spLocks noChangeShapeType="1"/>
          </p:cNvSpPr>
          <p:nvPr/>
        </p:nvSpPr>
        <p:spPr bwMode="auto">
          <a:xfrm>
            <a:off x="279400" y="1067594"/>
            <a:ext cx="15265400" cy="0"/>
          </a:xfrm>
          <a:prstGeom prst="line">
            <a:avLst/>
          </a:prstGeom>
          <a:noFill/>
          <a:ln w="15875">
            <a:solidFill>
              <a:srgbClr val="0084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  <p:sp>
        <p:nvSpPr>
          <p:cNvPr id="46084" name="Line 2"/>
          <p:cNvSpPr>
            <a:spLocks noChangeShapeType="1"/>
          </p:cNvSpPr>
          <p:nvPr/>
        </p:nvSpPr>
        <p:spPr bwMode="auto">
          <a:xfrm>
            <a:off x="279400" y="229394"/>
            <a:ext cx="15265400" cy="0"/>
          </a:xfrm>
          <a:prstGeom prst="line">
            <a:avLst/>
          </a:prstGeom>
          <a:noFill/>
          <a:ln w="15875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  <p:pic>
        <p:nvPicPr>
          <p:cNvPr id="46086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1" y="5026820"/>
            <a:ext cx="5084763" cy="3813175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7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4" y="5026820"/>
            <a:ext cx="5297487" cy="3813175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296194"/>
            <a:ext cx="5307012" cy="3429000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9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1" y="1296194"/>
            <a:ext cx="5084763" cy="3429000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9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1" y="1296194"/>
            <a:ext cx="4710113" cy="3429000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1" name="28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1" y="5026820"/>
            <a:ext cx="4710113" cy="3813175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0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/>
          </p:cNvSpPr>
          <p:nvPr/>
        </p:nvSpPr>
        <p:spPr bwMode="auto">
          <a:xfrm>
            <a:off x="584200" y="356394"/>
            <a:ext cx="14554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s-CO" sz="3200" b="1" dirty="0" smtClean="0">
                <a:solidFill>
                  <a:srgbClr val="25904C"/>
                </a:solidFill>
                <a:latin typeface="Helvetica Neue"/>
                <a:ea typeface="ヒラギノ角ゴ ProN W3" pitchFamily="2" charset="-128"/>
                <a:sym typeface="Trajan Pro Bold" charset="0"/>
              </a:rPr>
              <a:t>Community Strengthening Challenges</a:t>
            </a:r>
            <a:endParaRPr lang="en-US" altLang="es-CO" sz="3200" b="1" dirty="0">
              <a:solidFill>
                <a:srgbClr val="25904C"/>
              </a:solidFill>
              <a:latin typeface="Helvetica Neue"/>
              <a:ea typeface="ヒラギノ角ゴ ProN W3" pitchFamily="2" charset="-128"/>
              <a:sym typeface="Trajan Pro Bold" charset="0"/>
            </a:endParaRPr>
          </a:p>
        </p:txBody>
      </p:sp>
      <p:sp>
        <p:nvSpPr>
          <p:cNvPr id="47107" name="Line 1"/>
          <p:cNvSpPr>
            <a:spLocks noChangeShapeType="1"/>
          </p:cNvSpPr>
          <p:nvPr/>
        </p:nvSpPr>
        <p:spPr bwMode="auto">
          <a:xfrm>
            <a:off x="279400" y="1067594"/>
            <a:ext cx="15265400" cy="0"/>
          </a:xfrm>
          <a:prstGeom prst="line">
            <a:avLst/>
          </a:prstGeom>
          <a:noFill/>
          <a:ln w="15875">
            <a:solidFill>
              <a:srgbClr val="0084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  <p:sp>
        <p:nvSpPr>
          <p:cNvPr id="47108" name="Line 2"/>
          <p:cNvSpPr>
            <a:spLocks noChangeShapeType="1"/>
          </p:cNvSpPr>
          <p:nvPr/>
        </p:nvSpPr>
        <p:spPr bwMode="auto">
          <a:xfrm>
            <a:off x="279400" y="229394"/>
            <a:ext cx="15265400" cy="0"/>
          </a:xfrm>
          <a:prstGeom prst="line">
            <a:avLst/>
          </a:prstGeom>
          <a:noFill/>
          <a:ln w="15875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  <p:pic>
        <p:nvPicPr>
          <p:cNvPr id="47110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1219995"/>
            <a:ext cx="5346700" cy="3565525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1" name="4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1" y="4883944"/>
            <a:ext cx="5326063" cy="4032250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2" name="5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1" y="1219995"/>
            <a:ext cx="5326063" cy="3565525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4" name="2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201" y="1219995"/>
            <a:ext cx="4633913" cy="3565525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0" y="4883944"/>
            <a:ext cx="5803180" cy="4032250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198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/>
          </p:cNvSpPr>
          <p:nvPr/>
        </p:nvSpPr>
        <p:spPr bwMode="auto">
          <a:xfrm>
            <a:off x="584200" y="356394"/>
            <a:ext cx="14554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s-CO" sz="3200" b="1" dirty="0" smtClean="0">
                <a:solidFill>
                  <a:srgbClr val="25904C"/>
                </a:solidFill>
                <a:latin typeface="Helvetica Neue"/>
                <a:ea typeface="ヒラギノ角ゴ ProN W3" pitchFamily="2" charset="-128"/>
                <a:sym typeface="Trajan Pro Bold" charset="0"/>
              </a:rPr>
              <a:t>New questions are to be found ……</a:t>
            </a:r>
            <a:endParaRPr lang="en-US" altLang="es-CO" sz="3200" b="1" dirty="0">
              <a:solidFill>
                <a:srgbClr val="25904C"/>
              </a:solidFill>
              <a:latin typeface="Helvetica Neue"/>
              <a:ea typeface="ヒラギノ角ゴ ProN W3" pitchFamily="2" charset="-128"/>
              <a:sym typeface="Trajan Pro Bold" charset="0"/>
            </a:endParaRPr>
          </a:p>
        </p:txBody>
      </p:sp>
      <p:sp>
        <p:nvSpPr>
          <p:cNvPr id="47107" name="Line 1"/>
          <p:cNvSpPr>
            <a:spLocks noChangeShapeType="1"/>
          </p:cNvSpPr>
          <p:nvPr/>
        </p:nvSpPr>
        <p:spPr bwMode="auto">
          <a:xfrm>
            <a:off x="279400" y="1067594"/>
            <a:ext cx="15265400" cy="0"/>
          </a:xfrm>
          <a:prstGeom prst="line">
            <a:avLst/>
          </a:prstGeom>
          <a:noFill/>
          <a:ln w="15875">
            <a:solidFill>
              <a:srgbClr val="0084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  <p:sp>
        <p:nvSpPr>
          <p:cNvPr id="47108" name="Line 2"/>
          <p:cNvSpPr>
            <a:spLocks noChangeShapeType="1"/>
          </p:cNvSpPr>
          <p:nvPr/>
        </p:nvSpPr>
        <p:spPr bwMode="auto">
          <a:xfrm>
            <a:off x="279400" y="229394"/>
            <a:ext cx="15265400" cy="0"/>
          </a:xfrm>
          <a:prstGeom prst="line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  <p:sp>
        <p:nvSpPr>
          <p:cNvPr id="9" name="Line 2"/>
          <p:cNvSpPr>
            <a:spLocks noChangeShapeType="1"/>
          </p:cNvSpPr>
          <p:nvPr/>
        </p:nvSpPr>
        <p:spPr bwMode="auto">
          <a:xfrm rot="10800000" flipH="1">
            <a:off x="1677866" y="6877050"/>
            <a:ext cx="13146878" cy="0"/>
          </a:xfrm>
          <a:prstGeom prst="line">
            <a:avLst/>
          </a:prstGeom>
          <a:noFill/>
          <a:ln w="31750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 rot="10800000" flipH="1">
            <a:off x="1529658" y="2628579"/>
            <a:ext cx="13223078" cy="45646"/>
          </a:xfrm>
          <a:prstGeom prst="line">
            <a:avLst/>
          </a:prstGeom>
          <a:noFill/>
          <a:ln w="31750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511648" y="2988619"/>
            <a:ext cx="129614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5143" tIns="72571" rIns="145143" bIns="72571" numCol="1" rtlCol="0" anchor="t" anchorCtr="0" compatLnSpc="1">
            <a:prstTxWarp prst="textNoShape">
              <a:avLst/>
            </a:prstTxWarp>
            <a:noAutofit/>
          </a:bodyPr>
          <a:lstStyle>
            <a:lvl1pPr marL="544319" indent="-544319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9359" indent="-453600" algn="l" defTabSz="145151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14398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40157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917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1676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7435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3195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8954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¿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Which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questions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should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change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? </a:t>
            </a:r>
          </a:p>
          <a:p>
            <a:pPr marL="0" indent="0" algn="ctr">
              <a:buNone/>
            </a:pP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Once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questions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change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, new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answers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are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found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</a:p>
          <a:p>
            <a:pPr marL="0" indent="0" algn="ctr">
              <a:buNone/>
            </a:pP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and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our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decisions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,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plans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, and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actions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change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</a:p>
          <a:p>
            <a:pPr marL="0" indent="0" algn="ctr">
              <a:buNone/>
            </a:pP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creating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a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change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in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the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way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our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decisions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impact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living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conditions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,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oportunities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and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the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future</a:t>
            </a:r>
            <a:r>
              <a:rPr lang="es-CO" sz="4000" dirty="0" smtClean="0">
                <a:solidFill>
                  <a:srgbClr val="25904C"/>
                </a:solidFill>
                <a:latin typeface="Helvetica Neue"/>
              </a:rPr>
              <a:t> of </a:t>
            </a:r>
            <a:r>
              <a:rPr lang="es-CO" sz="4000" dirty="0" err="1" smtClean="0">
                <a:solidFill>
                  <a:srgbClr val="25904C"/>
                </a:solidFill>
                <a:latin typeface="Helvetica Neue"/>
              </a:rPr>
              <a:t>others</a:t>
            </a:r>
            <a:endParaRPr lang="es-CO" sz="4000" dirty="0" smtClean="0">
              <a:solidFill>
                <a:srgbClr val="25904C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5588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/>
          </p:cNvSpPr>
          <p:nvPr/>
        </p:nvSpPr>
        <p:spPr bwMode="auto">
          <a:xfrm>
            <a:off x="584200" y="356394"/>
            <a:ext cx="14554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s-CO" sz="3200" b="1" dirty="0" smtClean="0">
                <a:solidFill>
                  <a:srgbClr val="25904C"/>
                </a:solidFill>
                <a:latin typeface="Helvetica Neue"/>
                <a:ea typeface="ヒラギノ角ゴ ProN W3" pitchFamily="2" charset="-128"/>
                <a:sym typeface="Trajan Pro Bold" charset="0"/>
              </a:rPr>
              <a:t>New questions are to be found ……</a:t>
            </a:r>
            <a:endParaRPr lang="en-US" altLang="es-CO" sz="3200" b="1" dirty="0">
              <a:solidFill>
                <a:srgbClr val="25904C"/>
              </a:solidFill>
              <a:latin typeface="Helvetica Neue"/>
              <a:ea typeface="ヒラギノ角ゴ ProN W3" pitchFamily="2" charset="-128"/>
              <a:sym typeface="Trajan Pro Bold" charset="0"/>
            </a:endParaRPr>
          </a:p>
        </p:txBody>
      </p:sp>
      <p:sp>
        <p:nvSpPr>
          <p:cNvPr id="47107" name="Line 1"/>
          <p:cNvSpPr>
            <a:spLocks noChangeShapeType="1"/>
          </p:cNvSpPr>
          <p:nvPr/>
        </p:nvSpPr>
        <p:spPr bwMode="auto">
          <a:xfrm>
            <a:off x="279400" y="1067594"/>
            <a:ext cx="15265400" cy="0"/>
          </a:xfrm>
          <a:prstGeom prst="line">
            <a:avLst/>
          </a:prstGeom>
          <a:noFill/>
          <a:ln w="15875">
            <a:solidFill>
              <a:srgbClr val="00843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  <p:sp>
        <p:nvSpPr>
          <p:cNvPr id="47108" name="Line 2"/>
          <p:cNvSpPr>
            <a:spLocks noChangeShapeType="1"/>
          </p:cNvSpPr>
          <p:nvPr/>
        </p:nvSpPr>
        <p:spPr bwMode="auto">
          <a:xfrm>
            <a:off x="279400" y="229394"/>
            <a:ext cx="15265400" cy="0"/>
          </a:xfrm>
          <a:prstGeom prst="line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CO" sz="3700">
              <a:solidFill>
                <a:srgbClr val="000000"/>
              </a:solidFill>
              <a:sym typeface="Gill Sans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03264" y="5102746"/>
            <a:ext cx="12961440" cy="134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5143" tIns="72571" rIns="145143" bIns="72571" numCol="1" rtlCol="0" anchor="t" anchorCtr="0" compatLnSpc="1">
            <a:prstTxWarp prst="textNoShape">
              <a:avLst/>
            </a:prstTxWarp>
            <a:noAutofit/>
          </a:bodyPr>
          <a:lstStyle>
            <a:lvl1pPr marL="544319" indent="-544319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9359" indent="-453600" algn="l" defTabSz="145151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14398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40157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917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1676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7435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3195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8954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s-CO" altLang="es-CO" sz="4800" dirty="0" smtClean="0">
                <a:solidFill>
                  <a:srgbClr val="FFC000"/>
                </a:solidFill>
                <a:latin typeface="Helvetica Neue"/>
              </a:rPr>
              <a:t>A </a:t>
            </a:r>
            <a:r>
              <a:rPr lang="es-CO" altLang="es-CO" sz="4800" dirty="0" err="1" smtClean="0">
                <a:solidFill>
                  <a:srgbClr val="FFC000"/>
                </a:solidFill>
                <a:latin typeface="Helvetica Neue"/>
              </a:rPr>
              <a:t>Change</a:t>
            </a:r>
            <a:r>
              <a:rPr lang="es-CO" altLang="es-CO" sz="4800" dirty="0" smtClean="0">
                <a:solidFill>
                  <a:srgbClr val="FFC000"/>
                </a:solidFill>
                <a:latin typeface="Helvetica Neue"/>
              </a:rPr>
              <a:t> of </a:t>
            </a:r>
            <a:r>
              <a:rPr lang="es-CO" altLang="es-CO" sz="4800" dirty="0" err="1" smtClean="0">
                <a:solidFill>
                  <a:srgbClr val="FFC000"/>
                </a:solidFill>
                <a:latin typeface="Helvetica Neue"/>
              </a:rPr>
              <a:t>Paradigm</a:t>
            </a:r>
            <a:r>
              <a:rPr lang="es-CO" altLang="es-CO" sz="4800" dirty="0" smtClean="0">
                <a:solidFill>
                  <a:srgbClr val="FFC000"/>
                </a:solidFill>
                <a:latin typeface="Helvetica Neue"/>
              </a:rPr>
              <a:t>:</a:t>
            </a:r>
            <a:r>
              <a:rPr lang="es-CO" altLang="es-CO" sz="4800" dirty="0" smtClean="0">
                <a:latin typeface="Helvetica Neue"/>
              </a:rPr>
              <a:t> </a:t>
            </a:r>
            <a:r>
              <a:rPr lang="es-CO" altLang="es-CO" sz="4800" dirty="0" err="1" smtClean="0">
                <a:latin typeface="Helvetica Neue"/>
              </a:rPr>
              <a:t>From</a:t>
            </a:r>
            <a:r>
              <a:rPr lang="es-CO" altLang="es-CO" sz="4800" dirty="0" smtClean="0">
                <a:latin typeface="Helvetica Neue"/>
              </a:rPr>
              <a:t> Real </a:t>
            </a:r>
            <a:r>
              <a:rPr lang="es-CO" altLang="es-CO" sz="4800" dirty="0" err="1" smtClean="0">
                <a:latin typeface="Helvetica Neue"/>
              </a:rPr>
              <a:t>State</a:t>
            </a:r>
            <a:r>
              <a:rPr lang="es-CO" altLang="es-CO" sz="4800" dirty="0" smtClean="0">
                <a:latin typeface="Helvetica Neue"/>
              </a:rPr>
              <a:t> to </a:t>
            </a:r>
            <a:r>
              <a:rPr lang="es-CO" altLang="es-CO" sz="4800" dirty="0" err="1" smtClean="0">
                <a:latin typeface="Helvetica Neue"/>
              </a:rPr>
              <a:t>Comprehensive</a:t>
            </a:r>
            <a:r>
              <a:rPr lang="es-CO" altLang="es-CO" sz="4800" dirty="0" smtClean="0">
                <a:latin typeface="Helvetica Neue"/>
              </a:rPr>
              <a:t> and </a:t>
            </a:r>
            <a:r>
              <a:rPr lang="es-CO" altLang="es-CO" sz="4800" dirty="0" err="1" smtClean="0">
                <a:latin typeface="Helvetica Neue"/>
              </a:rPr>
              <a:t>Sustainable</a:t>
            </a:r>
            <a:r>
              <a:rPr lang="es-CO" altLang="es-CO" sz="4800" dirty="0" smtClean="0">
                <a:latin typeface="Helvetica Neue"/>
              </a:rPr>
              <a:t> </a:t>
            </a:r>
            <a:r>
              <a:rPr lang="es-CO" altLang="es-CO" sz="4800" dirty="0" err="1" smtClean="0">
                <a:latin typeface="Helvetica Neue"/>
              </a:rPr>
              <a:t>Community</a:t>
            </a:r>
            <a:r>
              <a:rPr lang="es-CO" altLang="es-CO" sz="4800" dirty="0" smtClean="0">
                <a:latin typeface="Helvetica Neue"/>
              </a:rPr>
              <a:t> </a:t>
            </a:r>
            <a:r>
              <a:rPr lang="es-CO" altLang="es-CO" sz="4800" dirty="0" err="1" smtClean="0">
                <a:latin typeface="Helvetica Neue"/>
              </a:rPr>
              <a:t>Development</a:t>
            </a:r>
            <a:r>
              <a:rPr lang="es-CO" altLang="es-CO" sz="4800" dirty="0" smtClean="0">
                <a:latin typeface="Helvetica Neue"/>
              </a:rPr>
              <a:t> (DINCS) </a:t>
            </a:r>
            <a:endParaRPr lang="es-CO" altLang="es-CO" sz="4800" dirty="0">
              <a:latin typeface="Helvetica Neue"/>
            </a:endParaRPr>
          </a:p>
        </p:txBody>
      </p:sp>
      <p:sp>
        <p:nvSpPr>
          <p:cNvPr id="9" name="Line 2"/>
          <p:cNvSpPr>
            <a:spLocks noChangeShapeType="1"/>
          </p:cNvSpPr>
          <p:nvPr/>
        </p:nvSpPr>
        <p:spPr bwMode="auto">
          <a:xfrm rot="10800000" flipH="1">
            <a:off x="1677866" y="8173193"/>
            <a:ext cx="13146878" cy="0"/>
          </a:xfrm>
          <a:prstGeom prst="line">
            <a:avLst/>
          </a:prstGeom>
          <a:noFill/>
          <a:ln w="31750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 rot="10800000" flipH="1">
            <a:off x="1529658" y="4644802"/>
            <a:ext cx="13223078" cy="45646"/>
          </a:xfrm>
          <a:prstGeom prst="line">
            <a:avLst/>
          </a:prstGeom>
          <a:noFill/>
          <a:ln w="31750">
            <a:solidFill>
              <a:srgbClr val="F9C84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s-CO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511648" y="1836490"/>
            <a:ext cx="129614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5143" tIns="72571" rIns="145143" bIns="72571" numCol="1" rtlCol="0" anchor="t" anchorCtr="0" compatLnSpc="1">
            <a:prstTxWarp prst="textNoShape">
              <a:avLst/>
            </a:prstTxWarp>
            <a:noAutofit/>
          </a:bodyPr>
          <a:lstStyle>
            <a:lvl1pPr marL="544319" indent="-544319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5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79359" indent="-453600" algn="l" defTabSz="145151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14398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40157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917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991676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7435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3195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8954" indent="-362880" algn="l" defTabSz="14515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O" sz="5400" dirty="0" err="1" smtClean="0">
                <a:solidFill>
                  <a:srgbClr val="25904C"/>
                </a:solidFill>
                <a:latin typeface="Helvetica Neue"/>
              </a:rPr>
              <a:t>From</a:t>
            </a:r>
            <a:r>
              <a:rPr lang="es-CO" sz="54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sz="5400" dirty="0" err="1" smtClean="0">
                <a:solidFill>
                  <a:srgbClr val="25904C"/>
                </a:solidFill>
                <a:latin typeface="Helvetica Neue"/>
              </a:rPr>
              <a:t>houses</a:t>
            </a:r>
            <a:r>
              <a:rPr lang="es-CO" sz="5400" dirty="0" smtClean="0">
                <a:solidFill>
                  <a:srgbClr val="25904C"/>
                </a:solidFill>
                <a:latin typeface="Helvetica Neue"/>
              </a:rPr>
              <a:t> to </a:t>
            </a:r>
            <a:r>
              <a:rPr lang="es-CO" sz="5400" dirty="0" err="1" smtClean="0">
                <a:solidFill>
                  <a:srgbClr val="25904C"/>
                </a:solidFill>
                <a:latin typeface="Helvetica Neue"/>
              </a:rPr>
              <a:t>habitats</a:t>
            </a:r>
            <a:endParaRPr lang="es-CO" sz="5400" dirty="0">
              <a:solidFill>
                <a:srgbClr val="25904C"/>
              </a:solidFill>
              <a:latin typeface="Helvetica Neue"/>
            </a:endParaRPr>
          </a:p>
          <a:p>
            <a:pPr marL="0" indent="0" algn="ctr">
              <a:buNone/>
            </a:pPr>
            <a:r>
              <a:rPr lang="es-CO" altLang="es-CO" sz="5400" dirty="0" err="1">
                <a:solidFill>
                  <a:srgbClr val="25904C"/>
                </a:solidFill>
                <a:latin typeface="Helvetica Neue"/>
              </a:rPr>
              <a:t>F</a:t>
            </a:r>
            <a:r>
              <a:rPr lang="es-CO" altLang="es-CO" sz="5400" dirty="0" err="1" smtClean="0">
                <a:solidFill>
                  <a:srgbClr val="25904C"/>
                </a:solidFill>
                <a:latin typeface="Helvetica Neue"/>
              </a:rPr>
              <a:t>rom</a:t>
            </a:r>
            <a:r>
              <a:rPr lang="es-CO" altLang="es-CO" sz="5400" dirty="0" smtClean="0">
                <a:solidFill>
                  <a:srgbClr val="25904C"/>
                </a:solidFill>
                <a:latin typeface="Helvetica Neue"/>
              </a:rPr>
              <a:t> </a:t>
            </a:r>
            <a:r>
              <a:rPr lang="es-CO" altLang="es-CO" sz="5400" dirty="0" err="1" smtClean="0">
                <a:solidFill>
                  <a:srgbClr val="25904C"/>
                </a:solidFill>
                <a:latin typeface="Helvetica Neue"/>
              </a:rPr>
              <a:t>families</a:t>
            </a:r>
            <a:r>
              <a:rPr lang="es-CO" altLang="es-CO" sz="5400" dirty="0" smtClean="0">
                <a:solidFill>
                  <a:srgbClr val="25904C"/>
                </a:solidFill>
                <a:latin typeface="Helvetica Neue"/>
              </a:rPr>
              <a:t> to </a:t>
            </a:r>
            <a:r>
              <a:rPr lang="es-CO" altLang="es-CO" sz="5400" dirty="0" err="1" smtClean="0">
                <a:solidFill>
                  <a:srgbClr val="25904C"/>
                </a:solidFill>
                <a:latin typeface="Helvetica Neue"/>
              </a:rPr>
              <a:t>communities</a:t>
            </a:r>
            <a:endParaRPr lang="es-CO" altLang="es-CO" sz="5400" dirty="0">
              <a:solidFill>
                <a:srgbClr val="25904C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702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22811</TotalTime>
  <Words>193</Words>
  <Application>Microsoft Office PowerPoint</Application>
  <PresentationFormat>Personalizado</PresentationFormat>
  <Paragraphs>38</Paragraphs>
  <Slides>19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Calibri</vt:lpstr>
      <vt:lpstr>Gill Sans</vt:lpstr>
      <vt:lpstr>Helvetica Neue</vt:lpstr>
      <vt:lpstr>Trajan Pro Bold</vt:lpstr>
      <vt:lpstr>ヒラギノ角ゴ ProN W3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NATHS</dc:creator>
  <cp:lastModifiedBy>Juan Carlos Franco Villegas</cp:lastModifiedBy>
  <cp:revision>601</cp:revision>
  <dcterms:created xsi:type="dcterms:W3CDTF">2015-10-30T03:29:16Z</dcterms:created>
  <dcterms:modified xsi:type="dcterms:W3CDTF">2017-02-01T12:45:28Z</dcterms:modified>
</cp:coreProperties>
</file>